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463"/>
    <a:srgbClr val="3D8BE8"/>
    <a:srgbClr val="FFC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43" d="100"/>
          <a:sy n="43" d="100"/>
        </p:scale>
        <p:origin x="88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a Blanche Goldsack" userId="0448195ce1298c8f" providerId="LiveId" clId="{BF976EE1-0769-468F-A16B-70D4CDE1BE61}"/>
    <pc:docChg chg="modSld">
      <pc:chgData name="Carola Blanche Goldsack" userId="0448195ce1298c8f" providerId="LiveId" clId="{BF976EE1-0769-468F-A16B-70D4CDE1BE61}" dt="2021-04-12T23:29:43.906" v="1" actId="20577"/>
      <pc:docMkLst>
        <pc:docMk/>
      </pc:docMkLst>
      <pc:sldChg chg="modSp mod">
        <pc:chgData name="Carola Blanche Goldsack" userId="0448195ce1298c8f" providerId="LiveId" clId="{BF976EE1-0769-468F-A16B-70D4CDE1BE61}" dt="2021-04-12T23:29:43.906" v="1" actId="20577"/>
        <pc:sldMkLst>
          <pc:docMk/>
          <pc:sldMk cId="2374911935" sldId="266"/>
        </pc:sldMkLst>
        <pc:spChg chg="mod">
          <ac:chgData name="Carola Blanche Goldsack" userId="0448195ce1298c8f" providerId="LiveId" clId="{BF976EE1-0769-468F-A16B-70D4CDE1BE61}" dt="2021-04-12T23:29:43.906" v="1" actId="20577"/>
          <ac:spMkLst>
            <pc:docMk/>
            <pc:sldMk cId="2374911935" sldId="266"/>
            <ac:spMk id="3" creationId="{C32C11F2-A682-7645-9E77-62D87F6FBC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4084B9-902E-FE44-9F52-983A557A1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F39194-F684-7A45-9D08-3456F31D2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DE8B5EF-3DA1-BB4A-921B-C507757D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19503D-C34A-FA4F-9509-3F3211D9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4847F2A-E5A3-E34D-A873-6DE9D06C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843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1884F9-4C55-9B46-9A67-709EE06E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2D76D8D-ECD2-D24D-84DF-98168D4FC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9F49BE4-BCAE-E147-A29A-937433A8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6DCB26-ED77-F848-A0DA-D59ABCF4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BDF658-8610-CF4E-A279-8BD5151A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36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6D53945-588B-5743-8104-2B083A2D6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C28C85F-3EBD-EE4C-BD49-D42727D2A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4E3904-EA7D-434F-8740-E0D98A79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E7A7B96-7501-B84D-9153-99EBB141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6E72987-A944-7949-B653-777A6980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39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698971-23A1-4E4D-8119-BBCC1622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4CF70E6-99FD-FB4E-AB86-251B916FB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32BA3D-BCF2-B043-9D9E-A94B8B02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3526DB-ED89-F842-9B95-8CA8571E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B496BF-55A9-904E-8E14-4D6385FC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749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3F306F-58AA-BB41-8C7C-81322FD2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E19891-FDC1-AE4F-9E5B-2CD1251F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B713263-E4A8-2145-BB96-85B6BA63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AE7509-CB4E-A547-AFC2-602B102D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DCBDF0-64AB-1E45-B2F9-89BDB2F2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374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C27D79-846A-F34E-9679-6A9F7346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FEA14F-A56E-9F4C-8E36-EB2705F8B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6F660B8-F204-364D-8C20-8AA59AAD8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4C8DF2E-35F3-724F-8616-81096679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D28CC98-C96C-3243-B4D7-0240458F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D394D57-4C64-5542-B8C2-5616A2F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382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ECF75F-CEF5-5442-9D4A-640A8818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09D5B76-CD4D-5644-BCA6-EBAA313B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0CBC4D4-D1D1-5348-84BD-A7F957E3E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1330420-763B-E04C-9066-069E6EDED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B5348B5-0329-5B44-88B1-EA0A7E36E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C619595-4857-EC4E-9548-D542426D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BBD3F80-E70F-D84E-A2BF-4AB8A053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AF94616-E1A4-CD4C-996B-E3856894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76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EF5FA3-B659-DB40-9A33-C04952E3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74C6DB2-EAE2-F94E-A4AA-3882CF2B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845FEDE-B880-0540-991D-C5E6C0F2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6E9A3FE-D24F-424B-81A5-92FDF396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16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6D45CF9-1AF8-5045-A6AA-FC54360B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962BD03-8505-B44B-BD0D-67F53A4A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9E05BAC-AB92-DC43-AA66-E09736AE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02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8FB258-0102-784A-A418-69C57ABF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F6C81E0-B406-AA48-93B3-E82A68FEC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7F8C602-EF68-424F-B51E-8B4EEA29C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8EEDDCF-E039-CF4B-B9CB-104B05E7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3C0AB85-5CFF-0848-90F5-9257E973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FF2F9D3-D84A-034C-AEEB-2AC7D284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533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96E7D6-31E4-6E43-B994-D158362D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5C31C1B-72D3-0343-8541-3446DCB31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4F7C30-223A-A640-A898-BE81125A1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66473B-8B1D-E945-A0E4-0AAAAEB3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665B06-5AFA-9F4B-8BE6-13D27BB9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517FEB-D57E-6C44-AE66-8FA96E41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546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710B005-7A59-8B4D-ABEE-E920D479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0F5B71A-9EEB-DD44-8F1F-B46BB59D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B1E70A-3AD1-F248-BA1A-A51D69A3B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B6658-8EDF-4E40-90F2-C2E69C15AB7F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BA85C00-3686-DC4D-8926-98E726D95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54D68DF-CB5D-EA43-965B-004F2CBC4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A165-33C1-BB4F-8D2F-191A665EC3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0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89AAC95-BE5B-2E4A-B73F-4667DC8EF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56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4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9B83A9-5F53-E74D-A64B-0DB5CC9E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935" y="880710"/>
            <a:ext cx="4975656" cy="53954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2000" dirty="0"/>
              <a:t>Garantiza la lectura de todas las obras postuladas y la revisión de acuerdo con una pauta común de evaluación. Asimismo, garantiza el respeto de la decisión del jurado y la difusión de los resultados.</a:t>
            </a:r>
            <a:r>
              <a:rPr lang="es-CL" sz="20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sz="20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000" dirty="0"/>
              <a:t>La Dirección de Cultura colaborará con el jurado a fin de asegurar la revisión de todas las obras postuladas.</a:t>
            </a:r>
          </a:p>
          <a:p>
            <a:pPr marL="0" indent="0">
              <a:lnSpc>
                <a:spcPct val="100000"/>
              </a:lnSpc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s-ES" sz="2000" dirty="0"/>
              <a:t>El concurso cuenta con el trabajo colaborativo de Comunicaciones y la Dirección de Desarrollo Comunitario y todas sus áreas asociadas a fin de asegurar la entrega de la información de estas bases a todos los vecinos y vecinas de nuestra comuna.</a:t>
            </a:r>
            <a:endParaRPr lang="es-CL" sz="2000" dirty="0"/>
          </a:p>
          <a:p>
            <a:pPr marL="0" indent="0">
              <a:lnSpc>
                <a:spcPct val="100000"/>
              </a:lnSpc>
              <a:buNone/>
            </a:pPr>
            <a:endParaRPr lang="es-CL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4B45877-D647-5144-839C-7F97B0115C20}"/>
              </a:ext>
            </a:extLst>
          </p:cNvPr>
          <p:cNvSpPr/>
          <p:nvPr/>
        </p:nvSpPr>
        <p:spPr>
          <a:xfrm>
            <a:off x="-1" y="0"/>
            <a:ext cx="3101547" cy="6858000"/>
          </a:xfrm>
          <a:prstGeom prst="rect">
            <a:avLst/>
          </a:prstGeom>
          <a:solidFill>
            <a:srgbClr val="F56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3D8BE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B6627E-9E3B-0747-83AC-FEDD800F7D61}"/>
              </a:ext>
            </a:extLst>
          </p:cNvPr>
          <p:cNvSpPr txBox="1"/>
          <p:nvPr/>
        </p:nvSpPr>
        <p:spPr>
          <a:xfrm>
            <a:off x="150983" y="3042755"/>
            <a:ext cx="28490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chemeClr val="bg1"/>
                </a:solidFill>
              </a:rPr>
              <a:t>RESPONSABILIDAD DE LA ORGANIZACIÓN</a:t>
            </a:r>
            <a:r>
              <a:rPr lang="es-CL" sz="2500" b="1" dirty="0">
                <a:solidFill>
                  <a:schemeClr val="bg1"/>
                </a:solidFill>
              </a:rPr>
              <a:t> </a:t>
            </a:r>
            <a:endParaRPr lang="es-ES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6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F6802B7-088B-B64B-A461-474451A85DCD}"/>
              </a:ext>
            </a:extLst>
          </p:cNvPr>
          <p:cNvSpPr txBox="1"/>
          <p:nvPr/>
        </p:nvSpPr>
        <p:spPr>
          <a:xfrm>
            <a:off x="1400045" y="673973"/>
            <a:ext cx="93919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>
                <a:solidFill>
                  <a:schemeClr val="bg1"/>
                </a:solidFill>
              </a:rPr>
              <a:t>EL JURADO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71C3E7F-3212-D244-8ADE-CA213EB67723}"/>
              </a:ext>
            </a:extLst>
          </p:cNvPr>
          <p:cNvSpPr txBox="1"/>
          <p:nvPr/>
        </p:nvSpPr>
        <p:spPr>
          <a:xfrm>
            <a:off x="1346113" y="1448733"/>
            <a:ext cx="27192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0E5910B-F42D-624A-A28C-6F878773757D}"/>
              </a:ext>
            </a:extLst>
          </p:cNvPr>
          <p:cNvSpPr/>
          <p:nvPr/>
        </p:nvSpPr>
        <p:spPr>
          <a:xfrm>
            <a:off x="3048000" y="18026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</a:rPr>
              <a:t>Representantes comunales:</a:t>
            </a:r>
          </a:p>
          <a:p>
            <a:endParaRPr lang="es-ES" u="sng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32C11F2-A682-7645-9E77-62D87F6FBC69}"/>
              </a:ext>
            </a:extLst>
          </p:cNvPr>
          <p:cNvSpPr/>
          <p:nvPr/>
        </p:nvSpPr>
        <p:spPr>
          <a:xfrm>
            <a:off x="2197056" y="2336534"/>
            <a:ext cx="77978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· Guillermina Covarrubias</a:t>
            </a:r>
            <a:r>
              <a:rPr lang="es-ES" dirty="0">
                <a:solidFill>
                  <a:schemeClr val="bg1"/>
                </a:solidFill>
              </a:rPr>
              <a:t>, escritora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· David </a:t>
            </a:r>
            <a:r>
              <a:rPr lang="es-ES" b="1" dirty="0" err="1">
                <a:solidFill>
                  <a:schemeClr val="bg1"/>
                </a:solidFill>
              </a:rPr>
              <a:t>Aniñir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dirty="0">
                <a:solidFill>
                  <a:schemeClr val="bg1"/>
                </a:solidFill>
              </a:rPr>
              <a:t>escritor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· Fabiola Ahumada, </a:t>
            </a:r>
            <a:r>
              <a:rPr lang="es-ES" dirty="0">
                <a:solidFill>
                  <a:schemeClr val="bg1"/>
                </a:solidFill>
              </a:rPr>
              <a:t>profesora de lenguaje Colegio San Francisco Javier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· </a:t>
            </a:r>
            <a:r>
              <a:rPr lang="es-ES" b="1" dirty="0">
                <a:solidFill>
                  <a:schemeClr val="bg1"/>
                </a:solidFill>
              </a:rPr>
              <a:t>Pamela Bravo, </a:t>
            </a:r>
            <a:r>
              <a:rPr lang="es-ES" dirty="0">
                <a:solidFill>
                  <a:schemeClr val="bg1"/>
                </a:solidFill>
              </a:rPr>
              <a:t>escritora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b="1" u="sng" dirty="0">
                <a:solidFill>
                  <a:schemeClr val="bg1"/>
                </a:solidFill>
              </a:rPr>
              <a:t>Representantes nacionales: </a:t>
            </a:r>
          </a:p>
          <a:p>
            <a:pPr algn="ctr"/>
            <a:endParaRPr lang="es-ES" b="1" u="sng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</a:rPr>
              <a:t>· </a:t>
            </a:r>
            <a:r>
              <a:rPr lang="es-ES" b="1" dirty="0">
                <a:solidFill>
                  <a:schemeClr val="bg1"/>
                </a:solidFill>
              </a:rPr>
              <a:t>Diamela </a:t>
            </a:r>
            <a:r>
              <a:rPr lang="es-ES" b="1" dirty="0" err="1">
                <a:solidFill>
                  <a:schemeClr val="bg1"/>
                </a:solidFill>
              </a:rPr>
              <a:t>Eltit</a:t>
            </a:r>
            <a:r>
              <a:rPr lang="es-ES" dirty="0">
                <a:solidFill>
                  <a:schemeClr val="bg1"/>
                </a:solidFill>
              </a:rPr>
              <a:t>, Premio Carlos Fuentes 2021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· Jorge </a:t>
            </a:r>
            <a:r>
              <a:rPr lang="es-ES" b="1" dirty="0" err="1">
                <a:solidFill>
                  <a:schemeClr val="bg1"/>
                </a:solidFill>
              </a:rPr>
              <a:t>Baradi</a:t>
            </a:r>
            <a:r>
              <a:rPr lang="es-ES" dirty="0" err="1">
                <a:solidFill>
                  <a:schemeClr val="bg1"/>
                </a:solidFill>
              </a:rPr>
              <a:t>t</a:t>
            </a:r>
            <a:r>
              <a:rPr lang="es-ES" dirty="0">
                <a:solidFill>
                  <a:schemeClr val="bg1"/>
                </a:solidFill>
              </a:rPr>
              <a:t>, escritor y embajador cultural de Cerro Navia 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1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4B45877-D647-5144-839C-7F97B0115C20}"/>
              </a:ext>
            </a:extLst>
          </p:cNvPr>
          <p:cNvSpPr/>
          <p:nvPr/>
        </p:nvSpPr>
        <p:spPr>
          <a:xfrm>
            <a:off x="-1" y="0"/>
            <a:ext cx="3101547" cy="6858000"/>
          </a:xfrm>
          <a:prstGeom prst="rect">
            <a:avLst/>
          </a:prstGeom>
          <a:solidFill>
            <a:srgbClr val="3D8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B6627E-9E3B-0747-83AC-FEDD800F7D61}"/>
              </a:ext>
            </a:extLst>
          </p:cNvPr>
          <p:cNvSpPr txBox="1"/>
          <p:nvPr/>
        </p:nvSpPr>
        <p:spPr>
          <a:xfrm>
            <a:off x="260577" y="3016550"/>
            <a:ext cx="329925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chemeClr val="bg1"/>
                </a:solidFill>
              </a:rPr>
              <a:t>CEREMONIA</a:t>
            </a:r>
          </a:p>
          <a:p>
            <a:r>
              <a:rPr lang="es-ES" sz="2500" b="1" dirty="0">
                <a:solidFill>
                  <a:schemeClr val="bg1"/>
                </a:solidFill>
              </a:rPr>
              <a:t>DE PREMIACIÓN</a:t>
            </a:r>
          </a:p>
          <a:p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86B93DB9-CDCB-9F4C-8308-D94BB513A868}"/>
              </a:ext>
            </a:extLst>
          </p:cNvPr>
          <p:cNvSpPr txBox="1">
            <a:spLocks/>
          </p:cNvSpPr>
          <p:nvPr/>
        </p:nvSpPr>
        <p:spPr>
          <a:xfrm>
            <a:off x="5048655" y="2319544"/>
            <a:ext cx="5232955" cy="5210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dirty="0">
                <a:latin typeface="+mj-lt"/>
              </a:rPr>
              <a:t>Tendrá lugar el </a:t>
            </a:r>
            <a:r>
              <a:rPr lang="es-ES" sz="2200" b="1" dirty="0">
                <a:solidFill>
                  <a:srgbClr val="3D8BE8"/>
                </a:solidFill>
              </a:rPr>
              <a:t>24 de junio de 2021 </a:t>
            </a:r>
            <a:r>
              <a:rPr lang="es-ES" sz="2200" dirty="0">
                <a:latin typeface="+mj-lt"/>
              </a:rPr>
              <a:t>en el marco de los florecimientos de la noche de San Juan. Con anterioridad se comunicará el resultado personalmente a los o las escritoras galardonadas y se informará el modo de realizar la ceremonia de acuerdo con los protocolos sanitarios vigentes.</a:t>
            </a:r>
            <a:endParaRPr lang="es-CL" sz="2200" dirty="0"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970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9B83A9-5F53-E74D-A64B-0DB5CC9E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412" y="2101003"/>
            <a:ext cx="6771503" cy="6857999"/>
          </a:xfrm>
        </p:spPr>
        <p:txBody>
          <a:bodyPr>
            <a:normAutofit/>
          </a:bodyPr>
          <a:lstStyle/>
          <a:p>
            <a:pPr>
              <a:buClr>
                <a:srgbClr val="F56463"/>
              </a:buClr>
              <a:buFont typeface="Courier New" panose="02070309020205020404" pitchFamily="49" charset="0"/>
              <a:buChar char="o"/>
            </a:pPr>
            <a:r>
              <a:rPr lang="es-ES" sz="2200" dirty="0">
                <a:latin typeface="+mj-lt"/>
              </a:rPr>
              <a:t>El </a:t>
            </a:r>
            <a:r>
              <a:rPr lang="es-ES" sz="2200" b="1" dirty="0"/>
              <a:t>autor ganador cede derechos de publicación por el plazo de un (1) año a la Municipalidad de Cerro Navia </a:t>
            </a:r>
            <a:r>
              <a:rPr lang="es-ES" sz="2200" dirty="0">
                <a:latin typeface="+mj-lt"/>
              </a:rPr>
              <a:t>a fin de difundir la obra en sus sitios web y redes sociales. En caso de requerir una publicación posterior, solicitará la correspondiente autorización.</a:t>
            </a:r>
            <a:endParaRPr lang="es-CL" sz="2200" dirty="0">
              <a:latin typeface="+mj-lt"/>
            </a:endParaRPr>
          </a:p>
          <a:p>
            <a:pPr>
              <a:buClr>
                <a:srgbClr val="F56463"/>
              </a:buClr>
              <a:buFont typeface="Courier New" panose="02070309020205020404" pitchFamily="49" charset="0"/>
              <a:buChar char="o"/>
            </a:pPr>
            <a:r>
              <a:rPr lang="es-ES" sz="2200" dirty="0">
                <a:latin typeface="+mj-lt"/>
              </a:rPr>
              <a:t>La participación en el concurso es una manifestación expresa de la </a:t>
            </a:r>
            <a:r>
              <a:rPr lang="es-ES" sz="2200" b="1" dirty="0"/>
              <a:t>aceptación de todos los puntos de las bases de la convocatoria. </a:t>
            </a:r>
            <a:endParaRPr lang="es-CL" sz="2200" b="1" dirty="0"/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4B45877-D647-5144-839C-7F97B0115C20}"/>
              </a:ext>
            </a:extLst>
          </p:cNvPr>
          <p:cNvSpPr/>
          <p:nvPr/>
        </p:nvSpPr>
        <p:spPr>
          <a:xfrm>
            <a:off x="-1" y="0"/>
            <a:ext cx="3101547" cy="6858000"/>
          </a:xfrm>
          <a:prstGeom prst="rect">
            <a:avLst/>
          </a:prstGeom>
          <a:solidFill>
            <a:srgbClr val="FFC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B6627E-9E3B-0747-83AC-FEDD800F7D61}"/>
              </a:ext>
            </a:extLst>
          </p:cNvPr>
          <p:cNvSpPr txBox="1"/>
          <p:nvPr/>
        </p:nvSpPr>
        <p:spPr>
          <a:xfrm>
            <a:off x="382286" y="2722775"/>
            <a:ext cx="27192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3D8BE8"/>
                </a:solidFill>
              </a:rPr>
              <a:t>DERECHOS </a:t>
            </a:r>
          </a:p>
          <a:p>
            <a:r>
              <a:rPr lang="es-ES" sz="2500" b="1" dirty="0">
                <a:solidFill>
                  <a:srgbClr val="3D8BE8"/>
                </a:solidFill>
              </a:rPr>
              <a:t>DE AUTOR Y</a:t>
            </a:r>
          </a:p>
          <a:p>
            <a:r>
              <a:rPr lang="es-ES" sz="2500" b="1" dirty="0">
                <a:solidFill>
                  <a:srgbClr val="3D8BE8"/>
                </a:solidFill>
              </a:rPr>
              <a:t>ACEPTACIÓN DE </a:t>
            </a:r>
          </a:p>
          <a:p>
            <a:r>
              <a:rPr lang="es-ES" sz="2500" b="1" dirty="0">
                <a:solidFill>
                  <a:srgbClr val="3D8BE8"/>
                </a:solidFill>
              </a:rPr>
              <a:t>LAS BASES</a:t>
            </a:r>
          </a:p>
          <a:p>
            <a:endParaRPr lang="es-E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3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6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4B3B2ED-5C9E-3D47-B974-F2555DF3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04" y="0"/>
            <a:ext cx="12418008" cy="69484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7AB8324-0CF6-4044-974B-B982BE9B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8" y="5446408"/>
            <a:ext cx="2870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5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5590AB0D-CFF8-2F47-BE66-1A2FFBD4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5" y="3355315"/>
            <a:ext cx="8363345" cy="57243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600" dirty="0">
                <a:solidFill>
                  <a:schemeClr val="bg1"/>
                </a:solidFill>
              </a:rPr>
              <a:t>La Municipalidad de Cerro Navia junto a su Dirección de Cultura integrada por la Biblioteca Municipal, la Ludoteca, la Librería Popular </a:t>
            </a:r>
            <a:r>
              <a:rPr lang="es-ES" sz="2600" dirty="0" err="1">
                <a:solidFill>
                  <a:schemeClr val="bg1"/>
                </a:solidFill>
              </a:rPr>
              <a:t>Cerroletras</a:t>
            </a:r>
            <a:r>
              <a:rPr lang="es-ES" sz="2600" dirty="0">
                <a:solidFill>
                  <a:schemeClr val="bg1"/>
                </a:solidFill>
              </a:rPr>
              <a:t> y la Casa de la Cultura y las Artes Violeta Parra, convoca al Concurso Literario Comunal</a:t>
            </a:r>
            <a:r>
              <a:rPr lang="es-ES" sz="2600" b="1" dirty="0">
                <a:solidFill>
                  <a:schemeClr val="bg1"/>
                </a:solidFill>
              </a:rPr>
              <a:t> “Emociones en Cuarentena” </a:t>
            </a:r>
            <a:r>
              <a:rPr lang="es-ES" sz="2600" dirty="0">
                <a:solidFill>
                  <a:schemeClr val="bg1"/>
                </a:solidFill>
              </a:rPr>
              <a:t>cuya participación se encuentra reglamentada por las siguientes bases de concurso: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E5F28F-3C1E-C049-AB4F-84774C7E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883702"/>
            <a:ext cx="6095999" cy="206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3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9B83A9-5F53-E74D-A64B-0DB5CC9E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342" y="2195456"/>
            <a:ext cx="2894568" cy="379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+mj-lt"/>
              </a:rPr>
              <a:t>Pueden participar </a:t>
            </a:r>
            <a:r>
              <a:rPr lang="es-ES" sz="2000" b="1" i="1" dirty="0">
                <a:latin typeface="+mj-lt"/>
              </a:rPr>
              <a:t>personas residentes en la comuna de Cerro Navia</a:t>
            </a:r>
            <a:r>
              <a:rPr lang="es-ES" sz="2000" dirty="0">
                <a:latin typeface="+mj-lt"/>
              </a:rPr>
              <a:t>, chilenos o extranjeros, que deseen participar con una (1) o hasta un máximo de tres (3) creaciones literarias, de acuerdo con las siguientes categorías:</a:t>
            </a:r>
          </a:p>
          <a:p>
            <a:endParaRPr lang="es-CL" dirty="0">
              <a:latin typeface="+mj-lt"/>
            </a:endParaRPr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4B45877-D647-5144-839C-7F97B0115C20}"/>
              </a:ext>
            </a:extLst>
          </p:cNvPr>
          <p:cNvSpPr/>
          <p:nvPr/>
        </p:nvSpPr>
        <p:spPr>
          <a:xfrm>
            <a:off x="-1" y="0"/>
            <a:ext cx="3101547" cy="6858000"/>
          </a:xfrm>
          <a:prstGeom prst="rect">
            <a:avLst/>
          </a:prstGeom>
          <a:solidFill>
            <a:srgbClr val="3D8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B6627E-9E3B-0747-83AC-FEDD800F7D61}"/>
              </a:ext>
            </a:extLst>
          </p:cNvPr>
          <p:cNvSpPr txBox="1"/>
          <p:nvPr/>
        </p:nvSpPr>
        <p:spPr>
          <a:xfrm>
            <a:off x="332089" y="2980971"/>
            <a:ext cx="329925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chemeClr val="bg1"/>
                </a:solidFill>
              </a:rPr>
              <a:t>PARTICIPANTES </a:t>
            </a:r>
          </a:p>
          <a:p>
            <a:r>
              <a:rPr lang="es-ES" sz="2500" b="1" dirty="0">
                <a:solidFill>
                  <a:schemeClr val="bg1"/>
                </a:solidFill>
              </a:rPr>
              <a:t>POR CATEGORÍA</a:t>
            </a:r>
          </a:p>
          <a:p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FA5065E-9927-5A4E-AA93-3FC92DBA71BC}"/>
              </a:ext>
            </a:extLst>
          </p:cNvPr>
          <p:cNvSpPr/>
          <p:nvPr/>
        </p:nvSpPr>
        <p:spPr>
          <a:xfrm>
            <a:off x="7525009" y="945540"/>
            <a:ext cx="4666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56463"/>
                </a:solidFill>
              </a:rPr>
              <a:t>Categoría de niños y niñas. </a:t>
            </a:r>
          </a:p>
          <a:p>
            <a:pPr lvl="0"/>
            <a:r>
              <a:rPr lang="es-ES" sz="2000" dirty="0"/>
              <a:t>Hasta los 14 años</a:t>
            </a:r>
            <a:endParaRPr lang="es-CL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2D1DBFE-3A86-A54B-AB3D-3B4779ED4581}"/>
              </a:ext>
            </a:extLst>
          </p:cNvPr>
          <p:cNvSpPr/>
          <p:nvPr/>
        </p:nvSpPr>
        <p:spPr>
          <a:xfrm>
            <a:off x="7525008" y="2195456"/>
            <a:ext cx="376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56463"/>
                </a:solidFill>
              </a:rPr>
              <a:t>Categoría de jóvenes</a:t>
            </a:r>
          </a:p>
          <a:p>
            <a:pPr lvl="0"/>
            <a:r>
              <a:rPr lang="es-ES" sz="2000" dirty="0"/>
              <a:t>De 15 a 29 años</a:t>
            </a:r>
            <a:endParaRPr lang="es-CL" sz="2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E38C20F-39BD-AB41-B98A-C1C39ED69EAA}"/>
              </a:ext>
            </a:extLst>
          </p:cNvPr>
          <p:cNvSpPr/>
          <p:nvPr/>
        </p:nvSpPr>
        <p:spPr>
          <a:xfrm>
            <a:off x="7525008" y="3508537"/>
            <a:ext cx="3975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56463"/>
                </a:solidFill>
              </a:rPr>
              <a:t>Categoría de adultos</a:t>
            </a:r>
          </a:p>
          <a:p>
            <a:pPr lvl="0"/>
            <a:r>
              <a:rPr lang="es-ES" sz="2000" dirty="0"/>
              <a:t>De 30 a 59 años</a:t>
            </a:r>
            <a:endParaRPr lang="es-CL" sz="20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BA01F12-67B7-D745-9260-AEEAE4BB65B2}"/>
              </a:ext>
            </a:extLst>
          </p:cNvPr>
          <p:cNvSpPr/>
          <p:nvPr/>
        </p:nvSpPr>
        <p:spPr>
          <a:xfrm>
            <a:off x="7525008" y="4617922"/>
            <a:ext cx="4222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56463"/>
                </a:solidFill>
              </a:rPr>
              <a:t>Categoría de personas mayores </a:t>
            </a:r>
          </a:p>
          <a:p>
            <a:pPr lvl="0"/>
            <a:r>
              <a:rPr lang="es-ES" sz="2000" dirty="0"/>
              <a:t>De 60 años o más</a:t>
            </a:r>
            <a:endParaRPr lang="es-CL" sz="2000" dirty="0"/>
          </a:p>
        </p:txBody>
      </p:sp>
      <p:sp>
        <p:nvSpPr>
          <p:cNvPr id="12" name="Estrella de 7 puntas 11">
            <a:extLst>
              <a:ext uri="{FF2B5EF4-FFF2-40B4-BE49-F238E27FC236}">
                <a16:creationId xmlns:a16="http://schemas.microsoft.com/office/drawing/2014/main" xmlns="" id="{F667FDC5-2ECB-054A-94D9-172A775F52AE}"/>
              </a:ext>
            </a:extLst>
          </p:cNvPr>
          <p:cNvSpPr/>
          <p:nvPr/>
        </p:nvSpPr>
        <p:spPr>
          <a:xfrm>
            <a:off x="7233644" y="1030106"/>
            <a:ext cx="234778" cy="234778"/>
          </a:xfrm>
          <a:prstGeom prst="star7">
            <a:avLst/>
          </a:prstGeom>
          <a:solidFill>
            <a:srgbClr val="F56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Estrella de 7 puntas 13">
            <a:extLst>
              <a:ext uri="{FF2B5EF4-FFF2-40B4-BE49-F238E27FC236}">
                <a16:creationId xmlns:a16="http://schemas.microsoft.com/office/drawing/2014/main" xmlns="" id="{5F04CE24-0698-CB40-B1A5-2B6C134C2CDC}"/>
              </a:ext>
            </a:extLst>
          </p:cNvPr>
          <p:cNvSpPr/>
          <p:nvPr/>
        </p:nvSpPr>
        <p:spPr>
          <a:xfrm>
            <a:off x="7233644" y="2301265"/>
            <a:ext cx="234778" cy="234778"/>
          </a:xfrm>
          <a:prstGeom prst="star7">
            <a:avLst/>
          </a:prstGeom>
          <a:solidFill>
            <a:srgbClr val="F56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Estrella de 7 puntas 14">
            <a:extLst>
              <a:ext uri="{FF2B5EF4-FFF2-40B4-BE49-F238E27FC236}">
                <a16:creationId xmlns:a16="http://schemas.microsoft.com/office/drawing/2014/main" xmlns="" id="{197F502B-73D5-9442-B46C-004A76625A2C}"/>
              </a:ext>
            </a:extLst>
          </p:cNvPr>
          <p:cNvSpPr/>
          <p:nvPr/>
        </p:nvSpPr>
        <p:spPr>
          <a:xfrm>
            <a:off x="7233644" y="3571345"/>
            <a:ext cx="234778" cy="234778"/>
          </a:xfrm>
          <a:prstGeom prst="star7">
            <a:avLst/>
          </a:prstGeom>
          <a:solidFill>
            <a:srgbClr val="F56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Estrella de 7 puntas 15">
            <a:extLst>
              <a:ext uri="{FF2B5EF4-FFF2-40B4-BE49-F238E27FC236}">
                <a16:creationId xmlns:a16="http://schemas.microsoft.com/office/drawing/2014/main" xmlns="" id="{763CE290-8588-DA49-9AB5-D641A27D8CFD}"/>
              </a:ext>
            </a:extLst>
          </p:cNvPr>
          <p:cNvSpPr/>
          <p:nvPr/>
        </p:nvSpPr>
        <p:spPr>
          <a:xfrm>
            <a:off x="7233644" y="4714733"/>
            <a:ext cx="234778" cy="234778"/>
          </a:xfrm>
          <a:prstGeom prst="star7">
            <a:avLst/>
          </a:prstGeom>
          <a:solidFill>
            <a:srgbClr val="F56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835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9B83A9-5F53-E74D-A64B-0DB5CC9E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508" y="754115"/>
            <a:ext cx="6771503" cy="6857999"/>
          </a:xfrm>
        </p:spPr>
        <p:txBody>
          <a:bodyPr>
            <a:normAutofit/>
          </a:bodyPr>
          <a:lstStyle/>
          <a:p>
            <a:pPr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Las obras que se postulen podrán corresponder a un cuento, poesía o relato autobiográfico, inédito, de temática libre, escrito en lengua española, de un máximo de 6 carillas (3 páginas), tamaño carta, interlineado de 1.5, fuente de 12 puntos y tipo de letra Arial o Times New </a:t>
            </a:r>
            <a:r>
              <a:rPr lang="es-ES" sz="2000" dirty="0" err="1">
                <a:latin typeface="+mj-lt"/>
              </a:rPr>
              <a:t>Roman</a:t>
            </a:r>
            <a:r>
              <a:rPr lang="es-ES" sz="2000" dirty="0">
                <a:latin typeface="+mj-lt"/>
              </a:rPr>
              <a:t>.</a:t>
            </a:r>
            <a:endParaRPr lang="es-CL" sz="2000" dirty="0">
              <a:latin typeface="+mj-lt"/>
            </a:endParaRPr>
          </a:p>
          <a:p>
            <a:pPr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Si quien postula pertenece a un pueblo indígena, podrá escribir en su propia lengua, respetando la extensión y acompañando la traducción correspondiente.</a:t>
            </a:r>
            <a:endParaRPr lang="es-CL" sz="2000" dirty="0">
              <a:latin typeface="+mj-lt"/>
            </a:endParaRPr>
          </a:p>
          <a:p>
            <a:pPr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En el caso de personas cuya lengua materna no sea la española, podrán escribir en su lengua de origen, misma extensión y acompañando la traducción correspondiente.</a:t>
            </a:r>
            <a:endParaRPr lang="es-CL" sz="2000" dirty="0">
              <a:latin typeface="+mj-lt"/>
            </a:endParaRPr>
          </a:p>
          <a:p>
            <a:pPr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Si la persona requiere ayuda para el uso del computador, en la Casa de la Cultura municipal se le prestará ayuda u orientación.</a:t>
            </a:r>
            <a:endParaRPr lang="es-CL" sz="2000" dirty="0">
              <a:latin typeface="+mj-lt"/>
            </a:endParaRPr>
          </a:p>
          <a:p>
            <a:pPr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Por último, si la persona postulante desea escribir con su puño y letra (manuscrito), su letra debe ser legible y ajustarse a la extensión ya referida.</a:t>
            </a:r>
            <a:endParaRPr lang="es-CL" sz="2000" dirty="0">
              <a:latin typeface="+mj-lt"/>
            </a:endParaRPr>
          </a:p>
          <a:p>
            <a:endParaRPr lang="es-CL" dirty="0">
              <a:latin typeface="+mj-lt"/>
            </a:endParaRPr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4B45877-D647-5144-839C-7F97B0115C20}"/>
              </a:ext>
            </a:extLst>
          </p:cNvPr>
          <p:cNvSpPr/>
          <p:nvPr/>
        </p:nvSpPr>
        <p:spPr>
          <a:xfrm>
            <a:off x="-1" y="0"/>
            <a:ext cx="3101547" cy="6858000"/>
          </a:xfrm>
          <a:prstGeom prst="rect">
            <a:avLst/>
          </a:prstGeom>
          <a:solidFill>
            <a:srgbClr val="FFC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B6627E-9E3B-0747-83AC-FEDD800F7D61}"/>
              </a:ext>
            </a:extLst>
          </p:cNvPr>
          <p:cNvSpPr txBox="1"/>
          <p:nvPr/>
        </p:nvSpPr>
        <p:spPr>
          <a:xfrm>
            <a:off x="283432" y="2499057"/>
            <a:ext cx="27192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3D8BE8"/>
                </a:solidFill>
              </a:rPr>
              <a:t>GÉNEROS LITERARIOS, </a:t>
            </a:r>
            <a:r>
              <a:rPr lang="es-ES" sz="2500" b="1">
                <a:solidFill>
                  <a:srgbClr val="3D8BE8"/>
                </a:solidFill>
              </a:rPr>
              <a:t>EXTENSIÓN Y </a:t>
            </a:r>
            <a:r>
              <a:rPr lang="es-ES" sz="2500" b="1" dirty="0">
                <a:solidFill>
                  <a:srgbClr val="3D8BE8"/>
                </a:solidFill>
              </a:rPr>
              <a:t>TIPO DE ESCRITURA</a:t>
            </a:r>
            <a:r>
              <a:rPr lang="es-CL" sz="2500" b="1" dirty="0">
                <a:solidFill>
                  <a:srgbClr val="3D8BE8"/>
                </a:solidFill>
              </a:rPr>
              <a:t> </a:t>
            </a:r>
            <a:endParaRPr lang="es-ES" sz="2500" b="1" dirty="0">
              <a:solidFill>
                <a:srgbClr val="3D8BE8"/>
              </a:solidFill>
            </a:endParaRPr>
          </a:p>
          <a:p>
            <a:endParaRPr lang="es-E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9B83A9-5F53-E74D-A64B-0DB5CC9E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209" y="2620340"/>
            <a:ext cx="4130247" cy="439829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El jurado, del total de obras que se presenten al concurso y cumplan con las bases, </a:t>
            </a:r>
            <a:r>
              <a:rPr lang="es-ES" sz="2000" dirty="0">
                <a:solidFill>
                  <a:srgbClr val="3D8BE8"/>
                </a:solidFill>
              </a:rPr>
              <a:t>preseleccionará 5 por categoría, </a:t>
            </a:r>
            <a:r>
              <a:rPr lang="es-ES" sz="2000" dirty="0">
                <a:latin typeface="+mj-lt"/>
              </a:rPr>
              <a:t>de las cuales resolverá sobre los 3 primeros lugares en cada tramo. </a:t>
            </a:r>
            <a:endParaRPr lang="es-CL" sz="2000" dirty="0">
              <a:latin typeface="+mj-lt"/>
            </a:endParaRPr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4B45877-D647-5144-839C-7F97B0115C20}"/>
              </a:ext>
            </a:extLst>
          </p:cNvPr>
          <p:cNvSpPr/>
          <p:nvPr/>
        </p:nvSpPr>
        <p:spPr>
          <a:xfrm>
            <a:off x="-1" y="0"/>
            <a:ext cx="3101547" cy="6858000"/>
          </a:xfrm>
          <a:prstGeom prst="rect">
            <a:avLst/>
          </a:prstGeom>
          <a:solidFill>
            <a:srgbClr val="F56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3D8BE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B6627E-9E3B-0747-83AC-FEDD800F7D61}"/>
              </a:ext>
            </a:extLst>
          </p:cNvPr>
          <p:cNvSpPr txBox="1"/>
          <p:nvPr/>
        </p:nvSpPr>
        <p:spPr>
          <a:xfrm>
            <a:off x="302906" y="3185252"/>
            <a:ext cx="3299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chemeClr val="bg1"/>
                </a:solidFill>
              </a:rPr>
              <a:t>PRESELECCIÓN</a:t>
            </a:r>
          </a:p>
          <a:p>
            <a:endParaRPr lang="es-E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9B83A9-5F53-E74D-A64B-0DB5CC9E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229" y="481336"/>
            <a:ext cx="7047136" cy="2247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Para cada una de las categorías e independientemente del género de la obra, se establece que: </a:t>
            </a:r>
            <a:endParaRPr lang="es-CL" sz="2000" dirty="0">
              <a:solidFill>
                <a:schemeClr val="bg1"/>
              </a:solidFill>
              <a:latin typeface="+mj-lt"/>
            </a:endParaRPr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B6627E-9E3B-0747-83AC-FEDD800F7D61}"/>
              </a:ext>
            </a:extLst>
          </p:cNvPr>
          <p:cNvSpPr txBox="1"/>
          <p:nvPr/>
        </p:nvSpPr>
        <p:spPr>
          <a:xfrm>
            <a:off x="558243" y="278303"/>
            <a:ext cx="32992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</a:rPr>
              <a:t>PREMIOS</a:t>
            </a:r>
          </a:p>
          <a:p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18DED1B-DD7A-A948-9947-F95E914FD2CB}"/>
              </a:ext>
            </a:extLst>
          </p:cNvPr>
          <p:cNvSpPr/>
          <p:nvPr/>
        </p:nvSpPr>
        <p:spPr>
          <a:xfrm>
            <a:off x="-976372" y="3314558"/>
            <a:ext cx="5428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s-ES" sz="2000" dirty="0">
                <a:solidFill>
                  <a:schemeClr val="bg1"/>
                </a:solidFill>
              </a:rPr>
              <a:t>El </a:t>
            </a:r>
            <a:r>
              <a:rPr lang="es-ES" sz="2000" b="1" i="1" dirty="0">
                <a:solidFill>
                  <a:schemeClr val="bg1"/>
                </a:solidFill>
              </a:rPr>
              <a:t>primer lugar </a:t>
            </a:r>
            <a:r>
              <a:rPr lang="es-ES" sz="2000" dirty="0">
                <a:solidFill>
                  <a:schemeClr val="bg1"/>
                </a:solidFill>
              </a:rPr>
              <a:t>recibirá un Diploma de Honor, la publicación de la obra en el en sitio web Municipal y en el de Cultura Cerro Navia. Además, dichas obras serán publicadas en las redes sociales municipales más una colección de 5 libros.</a:t>
            </a:r>
          </a:p>
          <a:p>
            <a:pPr lvl="3"/>
            <a:endParaRPr lang="es-CL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B0C54F3B-2FBD-1B41-BD4F-FAFE2EE4588F}"/>
              </a:ext>
            </a:extLst>
          </p:cNvPr>
          <p:cNvSpPr txBox="1">
            <a:spLocks/>
          </p:cNvSpPr>
          <p:nvPr/>
        </p:nvSpPr>
        <p:spPr>
          <a:xfrm>
            <a:off x="4931893" y="4960329"/>
            <a:ext cx="6802117" cy="6423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chemeClr val="bg1"/>
                </a:solidFill>
              </a:rPr>
              <a:t>El concurso no será declarado desierto. </a:t>
            </a:r>
            <a:endParaRPr lang="es-CL" sz="1800" dirty="0">
              <a:solidFill>
                <a:schemeClr val="bg1"/>
              </a:solidFill>
            </a:endParaRPr>
          </a:p>
          <a:p>
            <a:r>
              <a:rPr lang="es-ES" sz="1800" dirty="0">
                <a:solidFill>
                  <a:schemeClr val="bg1"/>
                </a:solidFill>
                <a:latin typeface="+mj-lt"/>
              </a:rPr>
              <a:t>Asimismo, se hará entrega de una (1) mención honrosa por categoría. </a:t>
            </a:r>
          </a:p>
          <a:p>
            <a:r>
              <a:rPr lang="es-ES" sz="1800" dirty="0">
                <a:solidFill>
                  <a:schemeClr val="bg1"/>
                </a:solidFill>
                <a:latin typeface="+mj-lt"/>
              </a:rPr>
              <a:t>Las obras ganadoras del concurso (los tres primeros lugares y la mención honrosa de cada categoría), se publicarán en una separata que será incluida en el periódico Barrancas de distribución comunal.</a:t>
            </a:r>
            <a:endParaRPr lang="es-CL" sz="1800" dirty="0">
              <a:solidFill>
                <a:schemeClr val="bg1"/>
              </a:solidFill>
              <a:latin typeface="+mj-lt"/>
            </a:endParaRPr>
          </a:p>
          <a:p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893A9C2D-9ACB-0A4E-83F7-75CE4778E04A}"/>
              </a:ext>
            </a:extLst>
          </p:cNvPr>
          <p:cNvSpPr/>
          <p:nvPr/>
        </p:nvSpPr>
        <p:spPr>
          <a:xfrm>
            <a:off x="1348859" y="1630337"/>
            <a:ext cx="1506113" cy="1506113"/>
          </a:xfrm>
          <a:prstGeom prst="ellipse">
            <a:avLst/>
          </a:prstGeom>
          <a:solidFill>
            <a:srgbClr val="FFCF64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56463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D95AACA-DD8E-AE4F-AB0E-689A446B5A65}"/>
              </a:ext>
            </a:extLst>
          </p:cNvPr>
          <p:cNvSpPr txBox="1"/>
          <p:nvPr/>
        </p:nvSpPr>
        <p:spPr>
          <a:xfrm>
            <a:off x="1737859" y="1679765"/>
            <a:ext cx="1626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0" b="1" dirty="0">
                <a:solidFill>
                  <a:srgbClr val="F56463"/>
                </a:solidFill>
              </a:rPr>
              <a:t>1º</a:t>
            </a:r>
          </a:p>
          <a:p>
            <a:endParaRPr lang="es-CL" sz="5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3A0E153-377B-9746-89C8-329646573294}"/>
              </a:ext>
            </a:extLst>
          </p:cNvPr>
          <p:cNvSpPr txBox="1"/>
          <p:nvPr/>
        </p:nvSpPr>
        <p:spPr>
          <a:xfrm>
            <a:off x="1641509" y="2371036"/>
            <a:ext cx="1093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rgbClr val="F56463"/>
                </a:solidFill>
              </a:rPr>
              <a:t>lugar</a:t>
            </a:r>
            <a:endParaRPr lang="es-CL" sz="5000" dirty="0">
              <a:solidFill>
                <a:srgbClr val="F56463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16413DE8-E2A1-A64A-94B8-556A94ADA722}"/>
              </a:ext>
            </a:extLst>
          </p:cNvPr>
          <p:cNvSpPr/>
          <p:nvPr/>
        </p:nvSpPr>
        <p:spPr>
          <a:xfrm>
            <a:off x="5340092" y="1630337"/>
            <a:ext cx="1506113" cy="1506113"/>
          </a:xfrm>
          <a:prstGeom prst="ellipse">
            <a:avLst/>
          </a:prstGeom>
          <a:solidFill>
            <a:srgbClr val="FFCF64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3D8BE8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F7C4311D-C24D-EE46-AF2B-17FA089E6F47}"/>
              </a:ext>
            </a:extLst>
          </p:cNvPr>
          <p:cNvSpPr txBox="1"/>
          <p:nvPr/>
        </p:nvSpPr>
        <p:spPr>
          <a:xfrm>
            <a:off x="5729092" y="1679765"/>
            <a:ext cx="1626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0" b="1" dirty="0">
                <a:solidFill>
                  <a:srgbClr val="F56463"/>
                </a:solidFill>
              </a:rPr>
              <a:t>2º</a:t>
            </a:r>
          </a:p>
          <a:p>
            <a:endParaRPr lang="es-CL" sz="5000" dirty="0">
              <a:solidFill>
                <a:srgbClr val="F56463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4DAB08DC-C252-964E-92D1-2E25F13C7948}"/>
              </a:ext>
            </a:extLst>
          </p:cNvPr>
          <p:cNvSpPr txBox="1"/>
          <p:nvPr/>
        </p:nvSpPr>
        <p:spPr>
          <a:xfrm>
            <a:off x="5632742" y="2383393"/>
            <a:ext cx="1093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rgbClr val="F56463"/>
                </a:solidFill>
              </a:rPr>
              <a:t>lugar</a:t>
            </a:r>
            <a:endParaRPr lang="es-CL" sz="5000" dirty="0">
              <a:solidFill>
                <a:srgbClr val="F56463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929CC5AA-C8EE-7C4D-9DDA-3B24A6994C4A}"/>
              </a:ext>
            </a:extLst>
          </p:cNvPr>
          <p:cNvSpPr/>
          <p:nvPr/>
        </p:nvSpPr>
        <p:spPr>
          <a:xfrm>
            <a:off x="9183043" y="1535332"/>
            <a:ext cx="1506113" cy="1506113"/>
          </a:xfrm>
          <a:prstGeom prst="ellipse">
            <a:avLst/>
          </a:prstGeom>
          <a:solidFill>
            <a:srgbClr val="FFCF64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3D8BE8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EE0C2D55-C4D3-7D4C-BC5B-6DE054318A5D}"/>
              </a:ext>
            </a:extLst>
          </p:cNvPr>
          <p:cNvSpPr txBox="1"/>
          <p:nvPr/>
        </p:nvSpPr>
        <p:spPr>
          <a:xfrm>
            <a:off x="9572043" y="1584760"/>
            <a:ext cx="1626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0" b="1" dirty="0">
                <a:solidFill>
                  <a:srgbClr val="F56463"/>
                </a:solidFill>
              </a:rPr>
              <a:t>3º</a:t>
            </a:r>
          </a:p>
          <a:p>
            <a:endParaRPr lang="es-CL" sz="5000" dirty="0">
              <a:solidFill>
                <a:srgbClr val="F56463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7C9020D7-2E2B-6343-BD1D-D6D9C3D7AE1C}"/>
              </a:ext>
            </a:extLst>
          </p:cNvPr>
          <p:cNvSpPr txBox="1"/>
          <p:nvPr/>
        </p:nvSpPr>
        <p:spPr>
          <a:xfrm>
            <a:off x="9475693" y="2276031"/>
            <a:ext cx="1093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rgbClr val="F56463"/>
                </a:solidFill>
              </a:rPr>
              <a:t>lugar</a:t>
            </a:r>
            <a:endParaRPr lang="es-CL" sz="5000" dirty="0">
              <a:solidFill>
                <a:srgbClr val="F56463"/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C32E7177-FBAE-D742-A9FD-3D6EB5EF9BE1}"/>
              </a:ext>
            </a:extLst>
          </p:cNvPr>
          <p:cNvSpPr/>
          <p:nvPr/>
        </p:nvSpPr>
        <p:spPr>
          <a:xfrm>
            <a:off x="8492742" y="3380575"/>
            <a:ext cx="30597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El </a:t>
            </a:r>
            <a:r>
              <a:rPr lang="es-ES" sz="2000" b="1" i="1" dirty="0">
                <a:solidFill>
                  <a:schemeClr val="bg1"/>
                </a:solidFill>
              </a:rPr>
              <a:t>tercer lugar </a:t>
            </a:r>
            <a:r>
              <a:rPr lang="es-ES" sz="2000" dirty="0">
                <a:solidFill>
                  <a:schemeClr val="bg1"/>
                </a:solidFill>
              </a:rPr>
              <a:t>recibirá un Diploma de Honor y una colección de 3 libros. 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6D626D32-EDEA-E94E-ACFE-BE6EA00645CD}"/>
              </a:ext>
            </a:extLst>
          </p:cNvPr>
          <p:cNvSpPr/>
          <p:nvPr/>
        </p:nvSpPr>
        <p:spPr>
          <a:xfrm>
            <a:off x="4649791" y="3361462"/>
            <a:ext cx="3059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El </a:t>
            </a:r>
            <a:r>
              <a:rPr lang="es-ES" sz="2000" b="1" i="1" dirty="0">
                <a:solidFill>
                  <a:schemeClr val="bg1"/>
                </a:solidFill>
              </a:rPr>
              <a:t>segundo lugar </a:t>
            </a:r>
            <a:r>
              <a:rPr lang="es-ES" sz="2000" dirty="0">
                <a:solidFill>
                  <a:schemeClr val="bg1"/>
                </a:solidFill>
              </a:rPr>
              <a:t>recibirá un Diploma de Honor y una colección de 4 libros</a:t>
            </a:r>
            <a:r>
              <a:rPr lang="es-ES" sz="2200" dirty="0">
                <a:solidFill>
                  <a:schemeClr val="bg1"/>
                </a:solidFill>
              </a:rPr>
              <a:t>.</a:t>
            </a:r>
          </a:p>
          <a:p>
            <a:pPr lvl="3"/>
            <a:endParaRPr lang="es-E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0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9B83A9-5F53-E74D-A64B-0DB5CC9E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017" y="1348601"/>
            <a:ext cx="4975656" cy="2140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Las obras serán firmadas con seudónimo de libre elección del autor y deberán enviarse vía correo electrónico con el asunto </a:t>
            </a:r>
            <a:r>
              <a:rPr lang="es-ES" sz="1800" b="1" dirty="0"/>
              <a:t>Concurso Literario "Emociones en cuarentena"</a:t>
            </a:r>
            <a:r>
              <a:rPr lang="es-ES" sz="1800" dirty="0"/>
              <a:t>, junto a una hoja que contendrá todos los datos de quien postula, a la dirección:</a:t>
            </a:r>
            <a:endParaRPr lang="es-CL" sz="1800" dirty="0"/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4B45877-D647-5144-839C-7F97B0115C20}"/>
              </a:ext>
            </a:extLst>
          </p:cNvPr>
          <p:cNvSpPr/>
          <p:nvPr/>
        </p:nvSpPr>
        <p:spPr>
          <a:xfrm>
            <a:off x="-1" y="0"/>
            <a:ext cx="3101547" cy="6858000"/>
          </a:xfrm>
          <a:prstGeom prst="rect">
            <a:avLst/>
          </a:prstGeom>
          <a:solidFill>
            <a:srgbClr val="F56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3D8BE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B6627E-9E3B-0747-83AC-FEDD800F7D61}"/>
              </a:ext>
            </a:extLst>
          </p:cNvPr>
          <p:cNvSpPr txBox="1"/>
          <p:nvPr/>
        </p:nvSpPr>
        <p:spPr>
          <a:xfrm>
            <a:off x="252541" y="2980971"/>
            <a:ext cx="26458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chemeClr val="bg1"/>
                </a:solidFill>
              </a:rPr>
              <a:t>SEUDÓNIMO Y ENVÍO DE OBRAS AL CONCURSO</a:t>
            </a:r>
            <a:r>
              <a:rPr lang="es-CL" sz="2500" b="1" dirty="0">
                <a:solidFill>
                  <a:schemeClr val="bg1"/>
                </a:solidFill>
              </a:rPr>
              <a:t> </a:t>
            </a:r>
            <a:endParaRPr lang="es-ES" sz="2500" b="1" dirty="0">
              <a:solidFill>
                <a:schemeClr val="bg1"/>
              </a:solidFill>
            </a:endParaRPr>
          </a:p>
          <a:p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0FCC5DB-1340-924D-A639-164C9D085728}"/>
              </a:ext>
            </a:extLst>
          </p:cNvPr>
          <p:cNvSpPr/>
          <p:nvPr/>
        </p:nvSpPr>
        <p:spPr>
          <a:xfrm>
            <a:off x="4815017" y="4586069"/>
            <a:ext cx="5144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el caso de personas que necesiten escanear su trabajo manuscrito y requieran ayuda, podrán pedirla en este mismo correo.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71C4890-4DE5-8C44-A174-139389E459B6}"/>
              </a:ext>
            </a:extLst>
          </p:cNvPr>
          <p:cNvSpPr/>
          <p:nvPr/>
        </p:nvSpPr>
        <p:spPr>
          <a:xfrm>
            <a:off x="5466664" y="3577619"/>
            <a:ext cx="3425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/>
              <a:t>biblioteca@cerronavia.cl</a:t>
            </a:r>
            <a:r>
              <a:rPr lang="es-ES" sz="2400" dirty="0"/>
              <a:t> </a:t>
            </a:r>
            <a:endParaRPr lang="es-CL" sz="2400" dirty="0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xmlns="" id="{3AD82CCB-35DC-C343-8487-CF1FC8A3D966}"/>
              </a:ext>
            </a:extLst>
          </p:cNvPr>
          <p:cNvSpPr/>
          <p:nvPr/>
        </p:nvSpPr>
        <p:spPr>
          <a:xfrm>
            <a:off x="5362832" y="3567891"/>
            <a:ext cx="3528872" cy="46166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D8B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8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9B83A9-5F53-E74D-A64B-0DB5CC9E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156" y="4489076"/>
            <a:ext cx="3932539" cy="3335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+mj-lt"/>
              </a:rPr>
              <a:t>y se certificará por la fecha y hora que indique el correo electrónico respectivo.</a:t>
            </a:r>
            <a:endParaRPr lang="es-CL" sz="2000" dirty="0">
              <a:latin typeface="+mj-lt"/>
            </a:endParaRPr>
          </a:p>
          <a:p>
            <a:endParaRPr lang="es-CL" dirty="0">
              <a:latin typeface="+mj-lt"/>
            </a:endParaRPr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4B45877-D647-5144-839C-7F97B0115C20}"/>
              </a:ext>
            </a:extLst>
          </p:cNvPr>
          <p:cNvSpPr/>
          <p:nvPr/>
        </p:nvSpPr>
        <p:spPr>
          <a:xfrm>
            <a:off x="-1" y="0"/>
            <a:ext cx="3101547" cy="6858000"/>
          </a:xfrm>
          <a:prstGeom prst="rect">
            <a:avLst/>
          </a:prstGeom>
          <a:solidFill>
            <a:srgbClr val="3D8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B6627E-9E3B-0747-83AC-FEDD800F7D61}"/>
              </a:ext>
            </a:extLst>
          </p:cNvPr>
          <p:cNvSpPr txBox="1"/>
          <p:nvPr/>
        </p:nvSpPr>
        <p:spPr>
          <a:xfrm>
            <a:off x="270305" y="2792814"/>
            <a:ext cx="32992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chemeClr val="bg1"/>
                </a:solidFill>
              </a:rPr>
              <a:t>CIERRE DE POSTULACIONES </a:t>
            </a:r>
          </a:p>
          <a:p>
            <a:r>
              <a:rPr lang="es-ES" sz="2500" b="1" dirty="0">
                <a:solidFill>
                  <a:schemeClr val="bg1"/>
                </a:solidFill>
              </a:rPr>
              <a:t>AL CONCURSO</a:t>
            </a:r>
            <a:r>
              <a:rPr lang="es-CL" sz="2500" b="1" dirty="0">
                <a:solidFill>
                  <a:schemeClr val="bg1"/>
                </a:solidFill>
              </a:rPr>
              <a:t> </a:t>
            </a:r>
            <a:endParaRPr lang="es-ES" sz="2500" b="1" dirty="0">
              <a:solidFill>
                <a:schemeClr val="bg1"/>
              </a:solidFill>
            </a:endParaRPr>
          </a:p>
          <a:p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86B93DB9-CDCB-9F4C-8308-D94BB513A868}"/>
              </a:ext>
            </a:extLst>
          </p:cNvPr>
          <p:cNvSpPr txBox="1">
            <a:spLocks/>
          </p:cNvSpPr>
          <p:nvPr/>
        </p:nvSpPr>
        <p:spPr>
          <a:xfrm>
            <a:off x="4144664" y="1524243"/>
            <a:ext cx="3216969" cy="150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dirty="0">
                <a:latin typeface="+mj-lt"/>
              </a:rPr>
              <a:t>Inicio de convocatoria</a:t>
            </a:r>
            <a:endParaRPr lang="es-CL" dirty="0">
              <a:latin typeface="+mj-lt"/>
            </a:endParaRPr>
          </a:p>
          <a:p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24DE96DF-CD6C-4046-ABB7-E1D24E579844}"/>
              </a:ext>
            </a:extLst>
          </p:cNvPr>
          <p:cNvSpPr txBox="1">
            <a:spLocks/>
          </p:cNvSpPr>
          <p:nvPr/>
        </p:nvSpPr>
        <p:spPr>
          <a:xfrm>
            <a:off x="8119327" y="1560732"/>
            <a:ext cx="3708245" cy="150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dirty="0">
                <a:latin typeface="+mj-lt"/>
              </a:rPr>
              <a:t>Cierre de convocatoria</a:t>
            </a:r>
            <a:endParaRPr lang="es-CL" sz="2000" b="1" dirty="0">
              <a:latin typeface="+mj-lt"/>
            </a:endParaRPr>
          </a:p>
          <a:p>
            <a:endParaRPr lang="es-CL" dirty="0">
              <a:latin typeface="+mj-lt"/>
            </a:endParaRPr>
          </a:p>
          <a:p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2E3D844-5811-2247-99BB-DCD065CF7AE4}"/>
              </a:ext>
            </a:extLst>
          </p:cNvPr>
          <p:cNvSpPr/>
          <p:nvPr/>
        </p:nvSpPr>
        <p:spPr>
          <a:xfrm>
            <a:off x="3938812" y="2088419"/>
            <a:ext cx="313739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000" b="1" dirty="0">
                <a:solidFill>
                  <a:srgbClr val="F56463"/>
                </a:solidFill>
              </a:rPr>
              <a:t>12 de abril </a:t>
            </a:r>
          </a:p>
          <a:p>
            <a:r>
              <a:rPr lang="es-ES" sz="5000" b="1" dirty="0">
                <a:solidFill>
                  <a:srgbClr val="F56463"/>
                </a:solidFill>
              </a:rPr>
              <a:t>de 2021 </a:t>
            </a:r>
            <a:endParaRPr lang="es-CL" sz="5000" dirty="0">
              <a:solidFill>
                <a:srgbClr val="F56463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D448306-2B87-EA41-A578-59674202A2CF}"/>
              </a:ext>
            </a:extLst>
          </p:cNvPr>
          <p:cNvSpPr/>
          <p:nvPr/>
        </p:nvSpPr>
        <p:spPr>
          <a:xfrm>
            <a:off x="7907488" y="2088419"/>
            <a:ext cx="363112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000" b="1" dirty="0">
                <a:solidFill>
                  <a:srgbClr val="F56463"/>
                </a:solidFill>
              </a:rPr>
              <a:t>14 de junio</a:t>
            </a:r>
          </a:p>
          <a:p>
            <a:r>
              <a:rPr lang="es-ES" sz="5000" b="1" dirty="0">
                <a:solidFill>
                  <a:srgbClr val="F56463"/>
                </a:solidFill>
              </a:rPr>
              <a:t>de 2021 a las</a:t>
            </a:r>
          </a:p>
          <a:p>
            <a:r>
              <a:rPr lang="es-ES" sz="5000" b="1" dirty="0">
                <a:solidFill>
                  <a:srgbClr val="F56463"/>
                </a:solidFill>
              </a:rPr>
              <a:t>23.59 horas </a:t>
            </a:r>
            <a:endParaRPr lang="es-CL" sz="5000" dirty="0">
              <a:solidFill>
                <a:srgbClr val="F56463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660D03DD-8109-D249-B31E-595259C2E2FA}"/>
              </a:ext>
            </a:extLst>
          </p:cNvPr>
          <p:cNvCxnSpPr/>
          <p:nvPr/>
        </p:nvCxnSpPr>
        <p:spPr>
          <a:xfrm>
            <a:off x="4263081" y="1901020"/>
            <a:ext cx="217478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50F2A599-2807-724A-B53B-3D82B9467823}"/>
              </a:ext>
            </a:extLst>
          </p:cNvPr>
          <p:cNvCxnSpPr/>
          <p:nvPr/>
        </p:nvCxnSpPr>
        <p:spPr>
          <a:xfrm>
            <a:off x="8188317" y="1901020"/>
            <a:ext cx="217478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9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F6802B7-088B-B64B-A461-474451A85DCD}"/>
              </a:ext>
            </a:extLst>
          </p:cNvPr>
          <p:cNvSpPr txBox="1"/>
          <p:nvPr/>
        </p:nvSpPr>
        <p:spPr>
          <a:xfrm>
            <a:off x="1828025" y="615359"/>
            <a:ext cx="93919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>
                <a:solidFill>
                  <a:srgbClr val="3D8BE8"/>
                </a:solidFill>
              </a:rPr>
              <a:t>FORMA DE PRESENTAR LA OBRA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71C3E7F-3212-D244-8ADE-CA213EB67723}"/>
              </a:ext>
            </a:extLst>
          </p:cNvPr>
          <p:cNvSpPr txBox="1"/>
          <p:nvPr/>
        </p:nvSpPr>
        <p:spPr>
          <a:xfrm>
            <a:off x="1346113" y="1448733"/>
            <a:ext cx="27192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0E5910B-F42D-624A-A28C-6F878773757D}"/>
              </a:ext>
            </a:extLst>
          </p:cNvPr>
          <p:cNvSpPr/>
          <p:nvPr/>
        </p:nvSpPr>
        <p:spPr>
          <a:xfrm>
            <a:off x="4563375" y="2337598"/>
            <a:ext cx="6096000" cy="37334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dirty="0">
                <a:latin typeface="+mj-lt"/>
              </a:rPr>
              <a:t>Nombres y apellidos</a:t>
            </a:r>
            <a:endParaRPr lang="es-CL" dirty="0">
              <a:latin typeface="+mj-lt"/>
            </a:endParaRPr>
          </a:p>
          <a:p>
            <a:pPr marL="285750" lvl="0" indent="-285750">
              <a:lnSpc>
                <a:spcPct val="110000"/>
              </a:lnSpc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dirty="0">
                <a:latin typeface="+mj-lt"/>
              </a:rPr>
              <a:t>Seudónimo</a:t>
            </a:r>
            <a:endParaRPr lang="es-CL" dirty="0">
              <a:latin typeface="+mj-lt"/>
            </a:endParaRPr>
          </a:p>
          <a:p>
            <a:pPr marL="285750" lvl="0" indent="-285750">
              <a:lnSpc>
                <a:spcPct val="110000"/>
              </a:lnSpc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dirty="0">
                <a:latin typeface="+mj-lt"/>
              </a:rPr>
              <a:t>Título de la obra</a:t>
            </a:r>
            <a:endParaRPr lang="es-CL" dirty="0">
              <a:latin typeface="+mj-lt"/>
            </a:endParaRPr>
          </a:p>
          <a:p>
            <a:pPr marL="285750" lvl="0" indent="-285750">
              <a:lnSpc>
                <a:spcPct val="110000"/>
              </a:lnSpc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dirty="0">
                <a:latin typeface="+mj-lt"/>
              </a:rPr>
              <a:t>Categoría a la cual postula</a:t>
            </a:r>
            <a:endParaRPr lang="es-CL" dirty="0">
              <a:latin typeface="+mj-lt"/>
            </a:endParaRPr>
          </a:p>
          <a:p>
            <a:pPr marL="285750" lvl="0" indent="-285750">
              <a:lnSpc>
                <a:spcPct val="110000"/>
              </a:lnSpc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dirty="0">
                <a:latin typeface="+mj-lt"/>
              </a:rPr>
              <a:t>Número de la cédula de identidad o pasaporte</a:t>
            </a:r>
            <a:endParaRPr lang="es-CL" dirty="0">
              <a:latin typeface="+mj-lt"/>
            </a:endParaRPr>
          </a:p>
          <a:p>
            <a:pPr marL="285750" lvl="0" indent="-285750">
              <a:lnSpc>
                <a:spcPct val="110000"/>
              </a:lnSpc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dirty="0">
                <a:latin typeface="+mj-lt"/>
              </a:rPr>
              <a:t>Dirección</a:t>
            </a:r>
            <a:endParaRPr lang="es-CL" dirty="0">
              <a:latin typeface="+mj-lt"/>
            </a:endParaRPr>
          </a:p>
          <a:p>
            <a:pPr marL="285750" lvl="0" indent="-285750">
              <a:lnSpc>
                <a:spcPct val="110000"/>
              </a:lnSpc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dirty="0">
                <a:latin typeface="+mj-lt"/>
              </a:rPr>
              <a:t>Correo electrónico</a:t>
            </a:r>
            <a:endParaRPr lang="es-CL" dirty="0">
              <a:latin typeface="+mj-lt"/>
            </a:endParaRPr>
          </a:p>
          <a:p>
            <a:pPr marL="285750" lvl="0" indent="-285750">
              <a:lnSpc>
                <a:spcPct val="110000"/>
              </a:lnSpc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dirty="0">
                <a:latin typeface="+mj-lt"/>
              </a:rPr>
              <a:t>Teléfonos de contacto</a:t>
            </a:r>
            <a:endParaRPr lang="es-CL" dirty="0">
              <a:latin typeface="+mj-lt"/>
            </a:endParaRPr>
          </a:p>
          <a:p>
            <a:pPr marL="285750" lvl="0" indent="-285750">
              <a:lnSpc>
                <a:spcPct val="110000"/>
              </a:lnSpc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dirty="0">
                <a:latin typeface="+mj-lt"/>
              </a:rPr>
              <a:t>Un breve currículo si el participante lo considera conveniente</a:t>
            </a:r>
            <a:endParaRPr lang="es-CL" dirty="0">
              <a:latin typeface="+mj-lt"/>
            </a:endParaRPr>
          </a:p>
          <a:p>
            <a:pPr marL="285750" lvl="0" indent="-285750">
              <a:lnSpc>
                <a:spcPct val="110000"/>
              </a:lnSpc>
              <a:buClr>
                <a:srgbClr val="3D8BE8"/>
              </a:buClr>
              <a:buFont typeface="Courier New" panose="02070309020205020404" pitchFamily="49" charset="0"/>
              <a:buChar char="o"/>
            </a:pPr>
            <a:r>
              <a:rPr lang="es-ES" dirty="0">
                <a:latin typeface="+mj-lt"/>
              </a:rPr>
              <a:t>Indicación de la organización social a la que pertenece. Si no participa, igualmente puede enviar sus obras al concurso literario.</a:t>
            </a:r>
            <a:endParaRPr lang="es-CL" dirty="0">
              <a:latin typeface="+mj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8150076-4B80-A741-816E-50F207429980}"/>
              </a:ext>
            </a:extLst>
          </p:cNvPr>
          <p:cNvSpPr/>
          <p:nvPr/>
        </p:nvSpPr>
        <p:spPr>
          <a:xfrm>
            <a:off x="1346113" y="3190213"/>
            <a:ext cx="2500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/>
              <a:t>A cada postulación se deberá acompañar un texto adicional que contendrá los siguientes datos personales: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0238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992</Words>
  <Application>Microsoft Office PowerPoint</Application>
  <PresentationFormat>Panorámica</PresentationFormat>
  <Paragraphs>87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Karin</cp:lastModifiedBy>
  <cp:revision>12</cp:revision>
  <dcterms:created xsi:type="dcterms:W3CDTF">2021-04-11T20:33:48Z</dcterms:created>
  <dcterms:modified xsi:type="dcterms:W3CDTF">2021-04-12T23:36:38Z</dcterms:modified>
</cp:coreProperties>
</file>